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5"/>
  </p:notesMasterIdLst>
  <p:sldIdLst>
    <p:sldId id="256" r:id="rId2"/>
    <p:sldId id="257" r:id="rId3"/>
    <p:sldId id="277" r:id="rId4"/>
    <p:sldId id="279" r:id="rId5"/>
    <p:sldId id="278" r:id="rId6"/>
    <p:sldId id="259" r:id="rId7"/>
    <p:sldId id="261" r:id="rId8"/>
    <p:sldId id="267" r:id="rId9"/>
    <p:sldId id="269" r:id="rId10"/>
    <p:sldId id="280" r:id="rId11"/>
    <p:sldId id="281" r:id="rId12"/>
    <p:sldId id="262" r:id="rId13"/>
    <p:sldId id="263" r:id="rId14"/>
    <p:sldId id="264" r:id="rId15"/>
    <p:sldId id="265" r:id="rId16"/>
    <p:sldId id="266" r:id="rId17"/>
    <p:sldId id="258" r:id="rId18"/>
    <p:sldId id="275" r:id="rId19"/>
    <p:sldId id="270" r:id="rId20"/>
    <p:sldId id="271" r:id="rId21"/>
    <p:sldId id="272" r:id="rId22"/>
    <p:sldId id="274"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279"/>
            <p14:sldId id="278"/>
            <p14:sldId id="259"/>
            <p14:sldId id="261"/>
          </p14:sldIdLst>
        </p14:section>
        <p14:section name="Copilot" id="{40151815-C559-4D15-81D7-84F2DFD1C6C5}">
          <p14:sldIdLst>
            <p14:sldId id="267"/>
            <p14:sldId id="269"/>
            <p14:sldId id="280"/>
            <p14:sldId id="281"/>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08"/>
  </p:normalViewPr>
  <p:slideViewPr>
    <p:cSldViewPr snapToGrid="0">
      <p:cViewPr varScale="1">
        <p:scale>
          <a:sx n="89" d="100"/>
          <a:sy n="89" d="100"/>
        </p:scale>
        <p:origin x="162"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6</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7</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8</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9</a:t>
            </a:fld>
            <a:endParaRPr lang="en-US"/>
          </a:p>
        </p:txBody>
      </p:sp>
    </p:spTree>
    <p:extLst>
      <p:ext uri="{BB962C8B-B14F-4D97-AF65-F5344CB8AC3E}">
        <p14:creationId xmlns:p14="http://schemas.microsoft.com/office/powerpoint/2010/main" val="320899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Tuesday, January 16,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Tuesday, January 16,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Tuesday, January 16,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Tuesday, January 16,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Tuesday, January 16,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Tuesday, January 16,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Tuesday, January 16,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Tuesday, January 16,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Tuesday, January 16,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Tuesday, January 16,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vscode-file://vscode-app/c:/Users/johndohoney/AppData/Local/Programs/Microsoft%20VS%20Code/resources/app/out/vs/code/electron-sandbox/workbench/workbench.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422899" y="3854831"/>
            <a:ext cx="5278995"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156182" y="3854830"/>
            <a:ext cx="4700133" cy="2156579"/>
          </a:xfrm>
        </p:spPr>
        <p:txBody>
          <a:bodyPr anchor="t">
            <a:normAutofit fontScale="92500" lnSpcReduction="20000"/>
          </a:bodyPr>
          <a:lstStyle/>
          <a:p>
            <a:pPr algn="l"/>
            <a:r>
              <a:rPr lang="en-US" sz="3000" b="1" dirty="0"/>
              <a:t>Presented by:</a:t>
            </a:r>
          </a:p>
          <a:p>
            <a:pPr algn="l"/>
            <a:r>
              <a:rPr lang="en-US" sz="2200" dirty="0"/>
              <a:t>John Dohoney, Jr.</a:t>
            </a:r>
          </a:p>
          <a:p>
            <a:pPr algn="l"/>
            <a:r>
              <a:rPr lang="en-US" sz="2200" dirty="0"/>
              <a:t>Alexandra Deany</a:t>
            </a:r>
          </a:p>
          <a:p>
            <a:pPr algn="l"/>
            <a:r>
              <a:rPr lang="en-US" sz="2200" dirty="0"/>
              <a:t>Adam Lubenow</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B7-0E12-81B1-5FD0-51382F6971FE}"/>
              </a:ext>
            </a:extLst>
          </p:cNvPr>
          <p:cNvSpPr>
            <a:spLocks noGrp="1"/>
          </p:cNvSpPr>
          <p:nvPr>
            <p:ph type="title"/>
          </p:nvPr>
        </p:nvSpPr>
        <p:spPr/>
        <p:txBody>
          <a:bodyPr/>
          <a:lstStyle/>
          <a:p>
            <a:r>
              <a:rPr lang="en-US" dirty="0"/>
              <a:t>CoPilot Annoyances</a:t>
            </a:r>
          </a:p>
        </p:txBody>
      </p:sp>
      <p:sp>
        <p:nvSpPr>
          <p:cNvPr id="3" name="Content Placeholder 2">
            <a:extLst>
              <a:ext uri="{FF2B5EF4-FFF2-40B4-BE49-F238E27FC236}">
                <a16:creationId xmlns:a16="http://schemas.microsoft.com/office/drawing/2014/main" id="{F5EDE0C9-28E2-1F51-1F7F-506F4F05BC57}"/>
              </a:ext>
            </a:extLst>
          </p:cNvPr>
          <p:cNvSpPr>
            <a:spLocks noGrp="1"/>
          </p:cNvSpPr>
          <p:nvPr>
            <p:ph idx="1"/>
          </p:nvPr>
        </p:nvSpPr>
        <p:spPr>
          <a:xfrm>
            <a:off x="420624" y="1825625"/>
            <a:ext cx="3829159" cy="4206383"/>
          </a:xfrm>
        </p:spPr>
        <p:txBody>
          <a:bodyPr/>
          <a:lstStyle/>
          <a:p>
            <a:r>
              <a:rPr lang="en-US" dirty="0"/>
              <a:t>Sometimes it stops generating based on setting in your GitHub Profile (or worse case in your Organizations Profile)</a:t>
            </a:r>
          </a:p>
          <a:p>
            <a:r>
              <a:rPr lang="en-US" dirty="0"/>
              <a:t>Assuming your Org does not block public code, you can change this going to your settings | Copilot from the Upper Left Menu on GitHub</a:t>
            </a:r>
          </a:p>
        </p:txBody>
      </p:sp>
      <p:sp>
        <p:nvSpPr>
          <p:cNvPr id="4" name="Date Placeholder 3">
            <a:extLst>
              <a:ext uri="{FF2B5EF4-FFF2-40B4-BE49-F238E27FC236}">
                <a16:creationId xmlns:a16="http://schemas.microsoft.com/office/drawing/2014/main" id="{AFD96E71-F967-5C68-8005-10F0840FE2DB}"/>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BD76A891-3118-B5C0-97F4-6E454F189E9C}"/>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8F9FE464-8A4B-F77C-F3CA-06A623519E8A}"/>
              </a:ext>
            </a:extLst>
          </p:cNvPr>
          <p:cNvSpPr>
            <a:spLocks noGrp="1"/>
          </p:cNvSpPr>
          <p:nvPr>
            <p:ph type="sldNum" sz="quarter" idx="12"/>
          </p:nvPr>
        </p:nvSpPr>
        <p:spPr/>
        <p:txBody>
          <a:bodyPr/>
          <a:lstStyle/>
          <a:p>
            <a:fld id="{7BE69E03-4804-4553-A1EC-F089884EF50F}" type="slidenum">
              <a:rPr lang="en-US" smtClean="0"/>
              <a:t>10</a:t>
            </a:fld>
            <a:endParaRPr lang="en-US"/>
          </a:p>
        </p:txBody>
      </p:sp>
      <p:pic>
        <p:nvPicPr>
          <p:cNvPr id="8" name="Picture 7">
            <a:extLst>
              <a:ext uri="{FF2B5EF4-FFF2-40B4-BE49-F238E27FC236}">
                <a16:creationId xmlns:a16="http://schemas.microsoft.com/office/drawing/2014/main" id="{98B5723D-2602-7E3F-3C46-F52E0895B536}"/>
              </a:ext>
            </a:extLst>
          </p:cNvPr>
          <p:cNvPicPr>
            <a:picLocks noChangeAspect="1"/>
          </p:cNvPicPr>
          <p:nvPr/>
        </p:nvPicPr>
        <p:blipFill>
          <a:blip r:embed="rId2"/>
          <a:stretch>
            <a:fillRect/>
          </a:stretch>
        </p:blipFill>
        <p:spPr>
          <a:xfrm>
            <a:off x="6814556" y="1910210"/>
            <a:ext cx="3213265" cy="692186"/>
          </a:xfrm>
          <a:prstGeom prst="rect">
            <a:avLst/>
          </a:prstGeom>
        </p:spPr>
      </p:pic>
      <p:pic>
        <p:nvPicPr>
          <p:cNvPr id="10" name="Picture 9">
            <a:extLst>
              <a:ext uri="{FF2B5EF4-FFF2-40B4-BE49-F238E27FC236}">
                <a16:creationId xmlns:a16="http://schemas.microsoft.com/office/drawing/2014/main" id="{EA58FE26-521C-4DD7-899D-6025BD36103D}"/>
              </a:ext>
            </a:extLst>
          </p:cNvPr>
          <p:cNvPicPr>
            <a:picLocks noChangeAspect="1"/>
          </p:cNvPicPr>
          <p:nvPr/>
        </p:nvPicPr>
        <p:blipFill>
          <a:blip r:embed="rId3"/>
          <a:stretch>
            <a:fillRect/>
          </a:stretch>
        </p:blipFill>
        <p:spPr>
          <a:xfrm>
            <a:off x="4442950" y="1530507"/>
            <a:ext cx="1949550" cy="3556183"/>
          </a:xfrm>
          <a:prstGeom prst="rect">
            <a:avLst/>
          </a:prstGeom>
        </p:spPr>
      </p:pic>
      <p:pic>
        <p:nvPicPr>
          <p:cNvPr id="12" name="Graphic 11" descr="Badge 1 with solid fill">
            <a:extLst>
              <a:ext uri="{FF2B5EF4-FFF2-40B4-BE49-F238E27FC236}">
                <a16:creationId xmlns:a16="http://schemas.microsoft.com/office/drawing/2014/main" id="{248E0F3E-B3F4-58D2-96BE-CA4FFDB65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4826" y="1092076"/>
            <a:ext cx="914400" cy="914400"/>
          </a:xfrm>
          <a:prstGeom prst="rect">
            <a:avLst/>
          </a:prstGeom>
        </p:spPr>
      </p:pic>
      <p:pic>
        <p:nvPicPr>
          <p:cNvPr id="15" name="Picture 14">
            <a:extLst>
              <a:ext uri="{FF2B5EF4-FFF2-40B4-BE49-F238E27FC236}">
                <a16:creationId xmlns:a16="http://schemas.microsoft.com/office/drawing/2014/main" id="{68084CCD-10FF-AAD1-B88C-69B6AC4EE4F3}"/>
              </a:ext>
            </a:extLst>
          </p:cNvPr>
          <p:cNvPicPr>
            <a:picLocks noChangeAspect="1"/>
          </p:cNvPicPr>
          <p:nvPr/>
        </p:nvPicPr>
        <p:blipFill>
          <a:blip r:embed="rId6"/>
          <a:stretch>
            <a:fillRect/>
          </a:stretch>
        </p:blipFill>
        <p:spPr>
          <a:xfrm>
            <a:off x="6229792" y="2956855"/>
            <a:ext cx="5273360" cy="3014049"/>
          </a:xfrm>
          <a:prstGeom prst="rect">
            <a:avLst/>
          </a:prstGeom>
        </p:spPr>
      </p:pic>
      <p:pic>
        <p:nvPicPr>
          <p:cNvPr id="17" name="Graphic 16" descr="Badge with solid fill">
            <a:extLst>
              <a:ext uri="{FF2B5EF4-FFF2-40B4-BE49-F238E27FC236}">
                <a16:creationId xmlns:a16="http://schemas.microsoft.com/office/drawing/2014/main" id="{F0AB6E33-1FA3-83BF-6309-CC521901DE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6688" y="5165023"/>
            <a:ext cx="914400" cy="914400"/>
          </a:xfrm>
          <a:prstGeom prst="rect">
            <a:avLst/>
          </a:prstGeom>
        </p:spPr>
      </p:pic>
      <p:pic>
        <p:nvPicPr>
          <p:cNvPr id="19" name="Graphic 18" descr="Badge 3 with solid fill">
            <a:extLst>
              <a:ext uri="{FF2B5EF4-FFF2-40B4-BE49-F238E27FC236}">
                <a16:creationId xmlns:a16="http://schemas.microsoft.com/office/drawing/2014/main" id="{100C5CDB-C95F-6F5E-BDFC-BF8AF7E92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8836" y="4094207"/>
            <a:ext cx="914400" cy="914400"/>
          </a:xfrm>
          <a:prstGeom prst="rect">
            <a:avLst/>
          </a:prstGeom>
        </p:spPr>
      </p:pic>
      <p:cxnSp>
        <p:nvCxnSpPr>
          <p:cNvPr id="21" name="Straight Arrow Connector 20">
            <a:extLst>
              <a:ext uri="{FF2B5EF4-FFF2-40B4-BE49-F238E27FC236}">
                <a16:creationId xmlns:a16="http://schemas.microsoft.com/office/drawing/2014/main" id="{65C67A1A-AEF0-C9CD-D1D6-5E5816100E59}"/>
              </a:ext>
            </a:extLst>
          </p:cNvPr>
          <p:cNvCxnSpPr/>
          <p:nvPr/>
        </p:nvCxnSpPr>
        <p:spPr>
          <a:xfrm flipH="1">
            <a:off x="9919063" y="1690688"/>
            <a:ext cx="628274" cy="38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8D5DC-D346-F478-721C-B74D230BEB89}"/>
              </a:ext>
            </a:extLst>
          </p:cNvPr>
          <p:cNvCxnSpPr>
            <a:cxnSpLocks/>
          </p:cNvCxnSpPr>
          <p:nvPr/>
        </p:nvCxnSpPr>
        <p:spPr>
          <a:xfrm flipH="1" flipV="1">
            <a:off x="4925650" y="5086690"/>
            <a:ext cx="282076" cy="34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DCEF76-8308-E998-2AE4-869F1048B1A4}"/>
              </a:ext>
            </a:extLst>
          </p:cNvPr>
          <p:cNvCxnSpPr>
            <a:cxnSpLocks/>
          </p:cNvCxnSpPr>
          <p:nvPr/>
        </p:nvCxnSpPr>
        <p:spPr>
          <a:xfrm flipH="1">
            <a:off x="10963656" y="4798423"/>
            <a:ext cx="365570" cy="28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95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A5350-BF6B-3102-C4CC-446A6FDE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8FD5A-3C09-FCD6-5F95-3F973DFBEA08}"/>
              </a:ext>
            </a:extLst>
          </p:cNvPr>
          <p:cNvSpPr>
            <a:spLocks noGrp="1"/>
          </p:cNvSpPr>
          <p:nvPr>
            <p:ph type="title"/>
          </p:nvPr>
        </p:nvSpPr>
        <p:spPr>
          <a:xfrm>
            <a:off x="420624" y="204918"/>
            <a:ext cx="10515600" cy="496972"/>
          </a:xfrm>
        </p:spPr>
        <p:txBody>
          <a:bodyPr>
            <a:normAutofit fontScale="90000"/>
          </a:bodyPr>
          <a:lstStyle/>
          <a:p>
            <a:r>
              <a:rPr lang="en-US" dirty="0"/>
              <a:t>CoPilot Fast Lane</a:t>
            </a:r>
          </a:p>
        </p:txBody>
      </p:sp>
      <p:sp>
        <p:nvSpPr>
          <p:cNvPr id="4" name="Date Placeholder 3">
            <a:extLst>
              <a:ext uri="{FF2B5EF4-FFF2-40B4-BE49-F238E27FC236}">
                <a16:creationId xmlns:a16="http://schemas.microsoft.com/office/drawing/2014/main" id="{AC4A437C-C012-029E-C766-892A1448111D}"/>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27641C67-5F6D-FCE6-8C91-BC0253361410}"/>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632AC1F2-0764-A82C-E7F9-73DFEB85EEBD}"/>
              </a:ext>
            </a:extLst>
          </p:cNvPr>
          <p:cNvSpPr>
            <a:spLocks noGrp="1"/>
          </p:cNvSpPr>
          <p:nvPr>
            <p:ph type="sldNum" sz="quarter" idx="12"/>
          </p:nvPr>
        </p:nvSpPr>
        <p:spPr/>
        <p:txBody>
          <a:bodyPr/>
          <a:lstStyle/>
          <a:p>
            <a:fld id="{7BE69E03-4804-4553-A1EC-F089884EF50F}" type="slidenum">
              <a:rPr lang="en-US" smtClean="0"/>
              <a:t>11</a:t>
            </a:fld>
            <a:endParaRPr lang="en-US"/>
          </a:p>
        </p:txBody>
      </p:sp>
      <p:sp>
        <p:nvSpPr>
          <p:cNvPr id="16" name="Rectangle 2">
            <a:extLst>
              <a:ext uri="{FF2B5EF4-FFF2-40B4-BE49-F238E27FC236}">
                <a16:creationId xmlns:a16="http://schemas.microsoft.com/office/drawing/2014/main" id="{EE1D3C9C-087C-3833-9785-2F691B188EAE}"/>
              </a:ext>
            </a:extLst>
          </p:cNvPr>
          <p:cNvSpPr>
            <a:spLocks noGrp="1" noChangeArrowheads="1"/>
          </p:cNvSpPr>
          <p:nvPr>
            <p:ph idx="1"/>
          </p:nvPr>
        </p:nvSpPr>
        <p:spPr bwMode="auto">
          <a:xfrm>
            <a:off x="1592477" y="1108574"/>
            <a:ext cx="6628245" cy="504753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You can ask CoPilot general programming questions, or chat with the following agents which have specialized expertise and can perform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How%20do%20I%20build%20this%20project%3F%22%7D"/>
              </a:rPr>
              <a:t>@workspace</a:t>
            </a:r>
            <a:r>
              <a:rPr kumimoji="0" lang="en-US" altLang="en-US" sz="1400" b="0" i="0" u="none" strike="noStrike" cap="none" normalizeH="0" baseline="0" dirty="0">
                <a:ln>
                  <a:noFill/>
                </a:ln>
                <a:solidFill>
                  <a:srgbClr val="3B3B3B"/>
                </a:solidFill>
                <a:effectLst/>
                <a:latin typeface="Segoe WPC"/>
              </a:rPr>
              <a:t> - Ask about your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explain%20%22%7D"/>
              </a:rPr>
              <a:t>/explain</a:t>
            </a:r>
            <a:r>
              <a:rPr kumimoji="0" lang="en-US" altLang="en-US" sz="1400" b="0" i="0" u="none" strike="noStrike" cap="none" normalizeH="0" baseline="0" dirty="0">
                <a:ln>
                  <a:noFill/>
                </a:ln>
                <a:solidFill>
                  <a:srgbClr val="3B3B3B"/>
                </a:solidFill>
                <a:effectLst/>
                <a:latin typeface="Segoe WPC"/>
              </a:rPr>
              <a:t> - Explain how the selected code 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tests%20%22%7D"/>
              </a:rPr>
              <a:t>/tests</a:t>
            </a:r>
            <a:r>
              <a:rPr kumimoji="0" lang="en-US" altLang="en-US" sz="1400" b="0" i="0" u="none" strike="noStrike" cap="none" normalizeH="0" baseline="0" dirty="0">
                <a:ln>
                  <a:noFill/>
                </a:ln>
                <a:solidFill>
                  <a:srgbClr val="3B3B3B"/>
                </a:solidFill>
                <a:effectLst/>
                <a:latin typeface="Segoe WPC"/>
              </a:rPr>
              <a:t> - Generate unit tests for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fix%20There%20is%20a%20problem%20in%20this%20code.%20Rewrite%20the%20code%20to%20show%20it%20with%20the%20bug%20fixed.%22%7D"/>
              </a:rPr>
              <a:t>/fix</a:t>
            </a:r>
            <a:r>
              <a:rPr kumimoji="0" lang="en-US" altLang="en-US" sz="1400" b="0" i="0" u="none" strike="noStrike" cap="none" normalizeH="0" baseline="0" dirty="0">
                <a:ln>
                  <a:noFill/>
                </a:ln>
                <a:solidFill>
                  <a:srgbClr val="3B3B3B"/>
                </a:solidFill>
                <a:effectLst/>
                <a:latin typeface="Segoe WPC"/>
              </a:rPr>
              <a:t> - Propose a fix for the problems in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20Create%20a%20RESTful%20API%20server%20using%20typescript%22%7D"/>
              </a:rPr>
              <a:t>/new</a:t>
            </a:r>
            <a:r>
              <a:rPr kumimoji="0" lang="en-US" altLang="en-US" sz="1400" b="0" i="0" u="none" strike="noStrike" cap="none" normalizeH="0" baseline="0" dirty="0">
                <a:ln>
                  <a:noFill/>
                </a:ln>
                <a:solidFill>
                  <a:srgbClr val="3B3B3B"/>
                </a:solidFill>
                <a:effectLst/>
                <a:latin typeface="Segoe WPC"/>
              </a:rPr>
              <a:t> - Scaffold code for a new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newNotebook</a:t>
            </a:r>
            <a:r>
              <a:rPr kumimoji="0" lang="en-US" altLang="en-US" sz="1400" b="0" i="0" u="none" strike="noStrike" cap="none" normalizeH="0" baseline="0" dirty="0">
                <a:ln>
                  <a:noFill/>
                </a:ln>
                <a:solidFill>
                  <a:srgbClr val="3B3B3B"/>
                </a:solidFill>
                <a:effectLst/>
                <a:latin typeface="Segoe WPC"/>
              </a:rPr>
              <a:t> - Create a new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What%20is%20the%20command%20to%20open%20the%20integrated%20terminal%3F%22%7D"/>
              </a:rPr>
              <a:t>@vscode</a:t>
            </a:r>
            <a:r>
              <a:rPr kumimoji="0" lang="en-US" altLang="en-US" sz="1400" b="0" i="0" u="none" strike="noStrike" cap="none" normalizeH="0" baseline="0" dirty="0">
                <a:ln>
                  <a:noFill/>
                </a:ln>
                <a:solidFill>
                  <a:srgbClr val="3B3B3B"/>
                </a:solidFill>
                <a:effectLst/>
                <a:latin typeface="Segoe WPC"/>
              </a:rPr>
              <a:t> - Ask about VS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search%20Search%20for%20'foo'%20in%20all%20files%20under%20my%20'src'%20directory%22%7D"/>
              </a:rPr>
              <a:t>/search</a:t>
            </a:r>
            <a:r>
              <a:rPr kumimoji="0" lang="en-US" altLang="en-US" sz="1400" b="0" i="0" u="none" strike="noStrike" cap="none" normalizeH="0" baseline="0" dirty="0">
                <a:ln>
                  <a:noFill/>
                </a:ln>
                <a:solidFill>
                  <a:srgbClr val="3B3B3B"/>
                </a:solidFill>
                <a:effectLst/>
                <a:latin typeface="Segoe WPC"/>
              </a:rPr>
              <a:t> - Generate query parameters for workspace search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api%20How%20do%20I%20add%20text%20to%20the%20status%20bar%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vscode%20%2Fapi%20How%20do%20I%20add%20text%20to%20the%20status%20bar%3F%22%7D"/>
              </a:rPr>
              <a:t>api</a:t>
            </a:r>
            <a:r>
              <a:rPr kumimoji="0" lang="en-US" altLang="en-US" sz="1400" b="0" i="0" u="none" strike="noStrike" cap="none" normalizeH="0" baseline="0" dirty="0">
                <a:ln>
                  <a:noFill/>
                </a:ln>
                <a:solidFill>
                  <a:srgbClr val="3B3B3B"/>
                </a:solidFill>
                <a:effectLst/>
                <a:latin typeface="Segoe WPC"/>
              </a:rPr>
              <a:t> - Ask about VS Code extension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terminal%20How%20do%20I%20view%20all%20files%20within%20a%20directory%20including%20sub-directories%22%7D"/>
              </a:rPr>
              <a:t>@terminal</a:t>
            </a:r>
            <a:r>
              <a:rPr kumimoji="0" lang="en-US" altLang="en-US" sz="1400" b="0" i="0" u="none" strike="noStrike" cap="none" normalizeH="0" baseline="0" dirty="0">
                <a:ln>
                  <a:noFill/>
                </a:ln>
                <a:solidFill>
                  <a:srgbClr val="3B3B3B"/>
                </a:solidFill>
                <a:effectLst/>
                <a:latin typeface="Segoe WPC"/>
              </a:rPr>
              <a:t> - Ask how to do something in the terminal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To have a great conversation, ask CoPilot questions as if it was a real programmer: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3B3B3B"/>
              </a:solidFill>
              <a:latin typeface="Segoe WPC"/>
            </a:endParaRPr>
          </a:p>
          <a:p>
            <a:pPr>
              <a:buClrTx/>
            </a:pPr>
            <a:r>
              <a:rPr kumimoji="0" lang="en-US" altLang="en-US" sz="1400" b="1" i="0" u="none" strike="noStrike" cap="none" normalizeH="0" baseline="0" dirty="0">
                <a:ln>
                  <a:noFill/>
                </a:ln>
                <a:solidFill>
                  <a:srgbClr val="3B3B3B"/>
                </a:solidFill>
                <a:effectLst/>
                <a:latin typeface="Segoe WPC"/>
              </a:rPr>
              <a:t>	Show CoPilot the code</a:t>
            </a:r>
            <a:r>
              <a:rPr kumimoji="0" lang="en-US" altLang="en-US" sz="1400" b="0" i="0" u="none" strike="noStrike" cap="none" normalizeH="0" baseline="0" dirty="0">
                <a:ln>
                  <a:noFill/>
                </a:ln>
                <a:solidFill>
                  <a:srgbClr val="3B3B3B"/>
                </a:solidFill>
                <a:effectLst/>
                <a:latin typeface="Segoe WPC"/>
              </a:rPr>
              <a:t> you want to talk about by having the files open and selecting the most important lines.</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Make refinements</a:t>
            </a:r>
            <a:r>
              <a:rPr kumimoji="0" lang="en-US" altLang="en-US" sz="1400" b="0" i="0" u="none" strike="noStrike" cap="none" normalizeH="0" baseline="0" dirty="0">
                <a:ln>
                  <a:noFill/>
                </a:ln>
                <a:solidFill>
                  <a:srgbClr val="3B3B3B"/>
                </a:solidFill>
                <a:effectLst/>
                <a:latin typeface="Segoe WPC"/>
              </a:rPr>
              <a:t> by asking the agent follow-up questions, adding clarifications, providing errors, etc.</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Review your suggested code</a:t>
            </a:r>
            <a:r>
              <a:rPr kumimoji="0" lang="en-US" altLang="en-US" sz="1400" b="0" i="0" u="none" strike="noStrike" cap="none" normalizeH="0" baseline="0" dirty="0">
                <a:ln>
                  <a:noFill/>
                </a:ln>
                <a:solidFill>
                  <a:srgbClr val="3B3B3B"/>
                </a:solidFill>
                <a:effectLst/>
                <a:latin typeface="Segoe WPC"/>
              </a:rPr>
              <a:t> and tell copilot about issues or improvements, so I can iterate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93C8F8-2FEB-760D-9DCD-2BC35144CEB4}"/>
              </a:ext>
            </a:extLst>
          </p:cNvPr>
          <p:cNvPicPr>
            <a:picLocks noChangeAspect="1"/>
          </p:cNvPicPr>
          <p:nvPr/>
        </p:nvPicPr>
        <p:blipFill>
          <a:blip r:embed="rId3"/>
          <a:stretch>
            <a:fillRect/>
          </a:stretch>
        </p:blipFill>
        <p:spPr>
          <a:xfrm>
            <a:off x="7632417" y="1886887"/>
            <a:ext cx="3331239" cy="1932209"/>
          </a:xfrm>
          <a:prstGeom prst="rect">
            <a:avLst/>
          </a:prstGeom>
        </p:spPr>
      </p:pic>
    </p:spTree>
    <p:extLst>
      <p:ext uri="{BB962C8B-B14F-4D97-AF65-F5344CB8AC3E}">
        <p14:creationId xmlns:p14="http://schemas.microsoft.com/office/powerpoint/2010/main" val="33151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spTree>
    <p:extLst>
      <p:ext uri="{BB962C8B-B14F-4D97-AF65-F5344CB8AC3E}">
        <p14:creationId xmlns:p14="http://schemas.microsoft.com/office/powerpoint/2010/main" val="45113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14</a:t>
            </a:fld>
            <a:endParaRPr lang="en-US"/>
          </a:p>
        </p:txBody>
      </p:sp>
    </p:spTree>
    <p:extLst>
      <p:ext uri="{BB962C8B-B14F-4D97-AF65-F5344CB8AC3E}">
        <p14:creationId xmlns:p14="http://schemas.microsoft.com/office/powerpoint/2010/main" val="2490968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15</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16</a:t>
            </a:fld>
            <a:endParaRPr lang="en-US"/>
          </a:p>
        </p:txBody>
      </p:sp>
    </p:spTree>
    <p:extLst>
      <p:ext uri="{BB962C8B-B14F-4D97-AF65-F5344CB8AC3E}">
        <p14:creationId xmlns:p14="http://schemas.microsoft.com/office/powerpoint/2010/main" val="2313802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17</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18</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19</a:t>
            </a:fld>
            <a:endParaRPr lang="en-US"/>
          </a:p>
        </p:txBody>
      </p:sp>
    </p:spTree>
    <p:extLst>
      <p:ext uri="{BB962C8B-B14F-4D97-AF65-F5344CB8AC3E}">
        <p14:creationId xmlns:p14="http://schemas.microsoft.com/office/powerpoint/2010/main" val="160149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Labs</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16,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21</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22</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23</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b="1" dirty="0">
                <a:solidFill>
                  <a:schemeClr val="tx1"/>
                </a:solidFill>
              </a:rPr>
              <a:t>January 17 - Day</a:t>
            </a:r>
            <a:r>
              <a:rPr lang="en-US" sz="2800" dirty="0">
                <a:solidFill>
                  <a:schemeClr val="tx1"/>
                </a:solidFill>
              </a:rPr>
              <a:t> 1</a:t>
            </a:r>
          </a:p>
          <a:p>
            <a:pPr marL="0" indent="0">
              <a:buNone/>
            </a:pPr>
            <a:r>
              <a:rPr lang="en-US" sz="2800" dirty="0">
                <a:solidFill>
                  <a:schemeClr val="tx1"/>
                </a:solidFill>
              </a:rPr>
              <a:t>(First Half of Day)</a:t>
            </a:r>
          </a:p>
          <a:p>
            <a:pPr marL="0" indent="0">
              <a:buNone/>
            </a:pPr>
            <a:r>
              <a:rPr lang="en-US" sz="1800" dirty="0">
                <a:solidFill>
                  <a:schemeClr val="tx1"/>
                </a:solidFill>
              </a:rPr>
              <a:t>8:00 - 8:30 - Breakfast </a:t>
            </a:r>
          </a:p>
          <a:p>
            <a:pPr marL="0" indent="0">
              <a:buNone/>
            </a:pPr>
            <a:r>
              <a:rPr lang="en-US" sz="1800" dirty="0">
                <a:solidFill>
                  <a:schemeClr val="tx1"/>
                </a:solidFill>
              </a:rPr>
              <a:t>8:30 - 8:45 - Agenda Overview</a:t>
            </a:r>
          </a:p>
          <a:p>
            <a:pPr marL="0" indent="0">
              <a:buNone/>
            </a:pPr>
            <a:r>
              <a:rPr lang="en-US" sz="1800" dirty="0">
                <a:solidFill>
                  <a:schemeClr val="tx1"/>
                </a:solidFill>
              </a:rPr>
              <a:t>8:45 - 9:30 - Copilot </a:t>
            </a:r>
            <a:r>
              <a:rPr lang="en-US" sz="1800" dirty="0" err="1">
                <a:solidFill>
                  <a:schemeClr val="tx1"/>
                </a:solidFill>
              </a:rPr>
              <a:t>Preso</a:t>
            </a:r>
            <a:r>
              <a:rPr lang="en-US" sz="1800" dirty="0">
                <a:solidFill>
                  <a:schemeClr val="tx1"/>
                </a:solidFill>
              </a:rPr>
              <a:t>, Prompting and DALL-E Prompting Exercise</a:t>
            </a:r>
          </a:p>
          <a:p>
            <a:pPr marL="0" indent="0">
              <a:buNone/>
            </a:pPr>
            <a:r>
              <a:rPr lang="en-US" sz="1800" dirty="0">
                <a:solidFill>
                  <a:schemeClr val="tx1"/>
                </a:solidFill>
              </a:rPr>
              <a:t>9:30 - 10:15 – Lab 1 - VSC/</a:t>
            </a:r>
            <a:r>
              <a:rPr lang="en-US" sz="1800" dirty="0" err="1">
                <a:solidFill>
                  <a:schemeClr val="tx1"/>
                </a:solidFill>
              </a:rPr>
              <a:t>CodeSpaces</a:t>
            </a:r>
            <a:r>
              <a:rPr lang="en-US" sz="1800" dirty="0">
                <a:solidFill>
                  <a:schemeClr val="tx1"/>
                </a:solidFill>
              </a:rPr>
              <a:t> Lab</a:t>
            </a:r>
          </a:p>
          <a:p>
            <a:pPr marL="0" indent="0">
              <a:buNone/>
            </a:pPr>
            <a:r>
              <a:rPr lang="en-US" sz="1800" dirty="0">
                <a:solidFill>
                  <a:schemeClr val="tx1"/>
                </a:solidFill>
              </a:rPr>
              <a:t>10:15 - 10:30 - Break </a:t>
            </a:r>
          </a:p>
          <a:p>
            <a:pPr marL="0" indent="0">
              <a:buNone/>
            </a:pPr>
            <a:r>
              <a:rPr lang="en-US" sz="1800" dirty="0">
                <a:solidFill>
                  <a:schemeClr val="tx1"/>
                </a:solidFill>
              </a:rPr>
              <a:t>10:30 - 12:00 -  Lab 2a/2b - </a:t>
            </a:r>
            <a:r>
              <a:rPr lang="en-US" sz="1800" dirty="0" err="1">
                <a:solidFill>
                  <a:schemeClr val="tx1"/>
                </a:solidFill>
              </a:rPr>
              <a:t>DotNet</a:t>
            </a:r>
            <a:r>
              <a:rPr lang="en-US" sz="1800" dirty="0">
                <a:solidFill>
                  <a:schemeClr val="tx1"/>
                </a:solidFill>
              </a:rPr>
              <a:t> /Angular Lab </a:t>
            </a:r>
          </a:p>
          <a:p>
            <a:pPr marL="0" indent="0">
              <a:buNone/>
            </a:pPr>
            <a:r>
              <a:rPr lang="en-US" sz="1800" dirty="0">
                <a:solidFill>
                  <a:schemeClr val="tx1"/>
                </a:solidFill>
              </a:rPr>
              <a:t>(Option to work with Lab 2b-Angular, Lab 2c-Express, or Lab 2d-Blazor) – Pick one</a:t>
            </a:r>
          </a:p>
          <a:p>
            <a:pPr marL="0" indent="0">
              <a:buNone/>
            </a:pPr>
            <a:r>
              <a:rPr lang="en-US" sz="1800" dirty="0">
                <a:solidFill>
                  <a:schemeClr val="tx1"/>
                </a:solidFill>
              </a:rPr>
              <a:t>11:30 - Working lunch during Breakout Labs</a:t>
            </a:r>
          </a:p>
          <a:p>
            <a:pPr marL="0" indent="0">
              <a:buNone/>
            </a:pPr>
            <a:r>
              <a:rPr lang="en-US" sz="1800" dirty="0">
                <a:solidFill>
                  <a:schemeClr val="tx1"/>
                </a:solidFill>
              </a:rPr>
              <a:t>12:00 - 12:30 - Break</a:t>
            </a:r>
          </a:p>
          <a:p>
            <a:pPr marL="0" indent="0">
              <a:buNone/>
            </a:pPr>
            <a:endParaRPr lang="en-US" sz="1800" dirty="0">
              <a:solidFill>
                <a:schemeClr val="tx1"/>
              </a:solidFill>
            </a:endParaRP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16,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4</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dirty="0">
                <a:solidFill>
                  <a:schemeClr val="tx1"/>
                </a:solidFill>
              </a:rPr>
              <a:t>January 17 - Day 1</a:t>
            </a:r>
          </a:p>
          <a:p>
            <a:pPr marL="0" indent="0">
              <a:buNone/>
            </a:pPr>
            <a:r>
              <a:rPr lang="en-US" sz="2800" dirty="0">
                <a:solidFill>
                  <a:schemeClr val="tx1"/>
                </a:solidFill>
              </a:rPr>
              <a:t>(Second Half of Day)</a:t>
            </a:r>
          </a:p>
          <a:p>
            <a:pPr marL="0" indent="0">
              <a:buNone/>
            </a:pPr>
            <a:r>
              <a:rPr lang="en-US" sz="1800" dirty="0">
                <a:solidFill>
                  <a:schemeClr val="tx1"/>
                </a:solidFill>
              </a:rPr>
              <a:t>12:30 - 1:30 Lab 3 - Postman/Newman API testing of DOTNET and </a:t>
            </a:r>
          </a:p>
          <a:p>
            <a:pPr marL="0" indent="0">
              <a:buNone/>
            </a:pPr>
            <a:r>
              <a:rPr lang="en-US" sz="1800" dirty="0">
                <a:solidFill>
                  <a:schemeClr val="tx1"/>
                </a:solidFill>
              </a:rPr>
              <a:t>                     Lab 4- API Design First (</a:t>
            </a:r>
            <a:r>
              <a:rPr lang="en-US" sz="1600" dirty="0">
                <a:solidFill>
                  <a:schemeClr val="tx1"/>
                </a:solidFill>
              </a:rPr>
              <a:t>Open API/Swagger Lab) </a:t>
            </a:r>
          </a:p>
          <a:p>
            <a:pPr marL="0" indent="0">
              <a:buNone/>
            </a:pPr>
            <a:r>
              <a:rPr lang="en-US" sz="1800" dirty="0">
                <a:solidFill>
                  <a:schemeClr val="tx1"/>
                </a:solidFill>
              </a:rPr>
              <a:t>1:30 - 3:30 Labs					</a:t>
            </a:r>
          </a:p>
          <a:p>
            <a:pPr marL="0" indent="0">
              <a:buNone/>
            </a:pPr>
            <a:r>
              <a:rPr lang="en-US" sz="1800" dirty="0">
                <a:solidFill>
                  <a:schemeClr val="tx1"/>
                </a:solidFill>
              </a:rPr>
              <a:t>	-Unit Testing – Lab 5a - Jasmine (JS), Lab 5b - </a:t>
            </a:r>
            <a:r>
              <a:rPr lang="en-US" sz="1800" dirty="0" err="1">
                <a:solidFill>
                  <a:schemeClr val="tx1"/>
                </a:solidFill>
              </a:rPr>
              <a:t>XUnit</a:t>
            </a:r>
            <a:r>
              <a:rPr lang="en-US" sz="1800" dirty="0">
                <a:solidFill>
                  <a:schemeClr val="tx1"/>
                </a:solidFill>
              </a:rPr>
              <a:t>			</a:t>
            </a:r>
            <a:endParaRPr lang="en-US" sz="1800" i="1" dirty="0">
              <a:solidFill>
                <a:schemeClr val="tx1"/>
              </a:solidFill>
            </a:endParaRPr>
          </a:p>
          <a:p>
            <a:pPr marL="0" indent="0">
              <a:buNone/>
            </a:pPr>
            <a:r>
              <a:rPr lang="en-US" sz="1800" dirty="0">
                <a:solidFill>
                  <a:schemeClr val="tx1"/>
                </a:solidFill>
              </a:rPr>
              <a:t>	- Lab 6 - Dot Net  Azure Cognitive Services Lab (C#)  </a:t>
            </a:r>
          </a:p>
          <a:p>
            <a:pPr marL="0" indent="0">
              <a:buNone/>
            </a:pPr>
            <a:r>
              <a:rPr lang="en-US" sz="1800" dirty="0">
                <a:solidFill>
                  <a:schemeClr val="tx1"/>
                </a:solidFill>
              </a:rPr>
              <a:t>	- Lab 7 - ARM and PowerShell with VSC  	</a:t>
            </a:r>
          </a:p>
          <a:p>
            <a:pPr marL="0" indent="0">
              <a:buNone/>
            </a:pPr>
            <a:r>
              <a:rPr lang="en-US" sz="1800" dirty="0">
                <a:solidFill>
                  <a:schemeClr val="tx1"/>
                </a:solidFill>
              </a:rPr>
              <a:t>	- Lab 8 - Python ML Lab</a:t>
            </a:r>
          </a:p>
          <a:p>
            <a:pPr marL="0" indent="0">
              <a:buNone/>
            </a:pPr>
            <a:r>
              <a:rPr lang="en-US" sz="1800" dirty="0">
                <a:solidFill>
                  <a:schemeClr val="tx1"/>
                </a:solidFill>
              </a:rPr>
              <a:t>1:30- Snacks provided</a:t>
            </a:r>
          </a:p>
          <a:p>
            <a:pPr marL="0" indent="0">
              <a:buNone/>
            </a:pPr>
            <a:r>
              <a:rPr lang="en-US" sz="1800" dirty="0">
                <a:solidFill>
                  <a:schemeClr val="tx1"/>
                </a:solidFill>
              </a:rPr>
              <a:t>3:30-4:00 Questions and Feedback</a:t>
            </a: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16,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spTree>
    <p:extLst>
      <p:ext uri="{BB962C8B-B14F-4D97-AF65-F5344CB8AC3E}">
        <p14:creationId xmlns:p14="http://schemas.microsoft.com/office/powerpoint/2010/main" val="3566516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7CA2C7-273D-EC31-F46A-59AB77349F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5BDEA4-D8C1-BFED-11EB-180A3F0E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EC43F33-57B7-FCCF-2CC6-2E04C6B6F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DE0EEE43-EE95-6972-6774-A3D82008F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0032F1BF-C026-1991-D8A5-2EE2F4C98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F82D51C-E1B7-19AD-2297-ACFBF882B227}"/>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5</a:t>
            </a:fld>
            <a:endParaRPr lang="en-US"/>
          </a:p>
        </p:txBody>
      </p:sp>
      <p:pic>
        <p:nvPicPr>
          <p:cNvPr id="9" name="Picture 8">
            <a:extLst>
              <a:ext uri="{FF2B5EF4-FFF2-40B4-BE49-F238E27FC236}">
                <a16:creationId xmlns:a16="http://schemas.microsoft.com/office/drawing/2014/main" id="{00561D55-B4CB-0342-EC33-76AD9C1CCC7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BB6ED3A3-D7EF-043D-DA0C-A71DC10479A8}"/>
              </a:ext>
            </a:extLst>
          </p:cNvPr>
          <p:cNvSpPr>
            <a:spLocks noGrp="1"/>
          </p:cNvSpPr>
          <p:nvPr>
            <p:ph idx="1"/>
          </p:nvPr>
        </p:nvSpPr>
        <p:spPr>
          <a:xfrm>
            <a:off x="2791324" y="1027611"/>
            <a:ext cx="9400676" cy="4990011"/>
          </a:xfrm>
        </p:spPr>
        <p:txBody>
          <a:bodyPr anchor="t">
            <a:normAutofit/>
          </a:bodyPr>
          <a:lstStyle/>
          <a:p>
            <a:pPr marL="0" indent="0">
              <a:buNone/>
            </a:pPr>
            <a:r>
              <a:rPr lang="en-US" sz="2800" b="1" dirty="0">
                <a:solidFill>
                  <a:schemeClr val="tx1"/>
                </a:solidFill>
              </a:rPr>
              <a:t>January 18 - Day 2</a:t>
            </a:r>
          </a:p>
          <a:p>
            <a:pPr marL="0" indent="0">
              <a:buNone/>
            </a:pPr>
            <a:r>
              <a:rPr lang="en-US" sz="1800" dirty="0">
                <a:solidFill>
                  <a:schemeClr val="tx1"/>
                </a:solidFill>
              </a:rPr>
              <a:t>8:00 - 8:30 - Breakfast</a:t>
            </a:r>
          </a:p>
          <a:p>
            <a:pPr marL="0" indent="0">
              <a:buNone/>
            </a:pPr>
            <a:r>
              <a:rPr lang="en-US" sz="1800" dirty="0">
                <a:solidFill>
                  <a:schemeClr val="tx1"/>
                </a:solidFill>
              </a:rPr>
              <a:t>8:30 - 2:00 - Working sessions with Optimal Blue applications / end user stories</a:t>
            </a:r>
          </a:p>
          <a:p>
            <a:pPr marL="0" indent="0">
              <a:buNone/>
            </a:pPr>
            <a:r>
              <a:rPr lang="en-US" sz="1800" dirty="0">
                <a:solidFill>
                  <a:schemeClr val="tx1"/>
                </a:solidFill>
              </a:rPr>
              <a:t>1:30 - Working lunch</a:t>
            </a:r>
          </a:p>
        </p:txBody>
      </p:sp>
      <p:sp>
        <p:nvSpPr>
          <p:cNvPr id="4" name="Date Placeholder 3">
            <a:extLst>
              <a:ext uri="{FF2B5EF4-FFF2-40B4-BE49-F238E27FC236}">
                <a16:creationId xmlns:a16="http://schemas.microsoft.com/office/drawing/2014/main" id="{A4EF0049-640F-4CC0-1F86-9FF0A59053B5}"/>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16, 2024</a:t>
            </a:fld>
            <a:endParaRPr lang="en-US"/>
          </a:p>
        </p:txBody>
      </p:sp>
      <p:sp>
        <p:nvSpPr>
          <p:cNvPr id="5" name="Footer Placeholder 4">
            <a:extLst>
              <a:ext uri="{FF2B5EF4-FFF2-40B4-BE49-F238E27FC236}">
                <a16:creationId xmlns:a16="http://schemas.microsoft.com/office/drawing/2014/main" id="{628B387E-6148-BBA2-490B-6860234D3BDE}"/>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2E266DF4-A2B0-884B-BF86-92A9769E64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F23DDF-9D47-08AC-1653-3E9BCAED6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09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6</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7</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7827</TotalTime>
  <Words>2481</Words>
  <Application>Microsoft Office PowerPoint</Application>
  <PresentationFormat>Widescreen</PresentationFormat>
  <Paragraphs>213</Paragraphs>
  <Slides>23</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-apple-system-font</vt:lpstr>
      <vt:lpstr>Aptos</vt:lpstr>
      <vt:lpstr>Arial</vt:lpstr>
      <vt:lpstr>Dante</vt:lpstr>
      <vt:lpstr>Dante (Headings)2</vt:lpstr>
      <vt:lpstr>Helvetica Neue Medium</vt:lpstr>
      <vt:lpstr>Raleway</vt:lpstr>
      <vt:lpstr>Segoe WPC</vt:lpstr>
      <vt:lpstr>source-serif-pro</vt:lpstr>
      <vt:lpstr>var(--monaco-monospace-font)</vt:lpstr>
      <vt:lpstr>Wingdings 2</vt:lpstr>
      <vt:lpstr>OffsetVTI</vt:lpstr>
      <vt:lpstr>Coding with Intelligence</vt:lpstr>
      <vt:lpstr>PowerPoint Presentation</vt:lpstr>
      <vt:lpstr>PowerPoint Presentation</vt:lpstr>
      <vt:lpstr>PowerPoint Presentation</vt:lpstr>
      <vt:lpstr>PowerPoint Presentation</vt:lpstr>
      <vt:lpstr>PowerPoint Presentation</vt:lpstr>
      <vt:lpstr>PowerPoint Presentation</vt:lpstr>
      <vt:lpstr>Tips for Using GitHub Copilot</vt:lpstr>
      <vt:lpstr>Collaborating with Copilot for Better Results</vt:lpstr>
      <vt:lpstr>CoPilot Annoyances</vt:lpstr>
      <vt:lpstr>CoPilot Fast Lane</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26</cp:revision>
  <cp:lastPrinted>2024-01-10T16:59:05Z</cp:lastPrinted>
  <dcterms:created xsi:type="dcterms:W3CDTF">2023-10-31T21:50:37Z</dcterms:created>
  <dcterms:modified xsi:type="dcterms:W3CDTF">2024-01-16T22:32:11Z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